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361" r:id="rId4"/>
    <p:sldId id="336" r:id="rId5"/>
    <p:sldId id="307" r:id="rId6"/>
    <p:sldId id="363" r:id="rId7"/>
    <p:sldId id="365" r:id="rId8"/>
    <p:sldId id="368" r:id="rId9"/>
    <p:sldId id="369" r:id="rId10"/>
    <p:sldId id="272" r:id="rId11"/>
    <p:sldId id="362" r:id="rId12"/>
    <p:sldId id="364" r:id="rId13"/>
    <p:sldId id="288" r:id="rId14"/>
    <p:sldId id="289" r:id="rId15"/>
    <p:sldId id="290" r:id="rId16"/>
    <p:sldId id="331" r:id="rId17"/>
    <p:sldId id="306" r:id="rId18"/>
    <p:sldId id="338" r:id="rId19"/>
    <p:sldId id="339" r:id="rId20"/>
    <p:sldId id="340" r:id="rId21"/>
    <p:sldId id="337" r:id="rId22"/>
    <p:sldId id="309" r:id="rId23"/>
    <p:sldId id="330" r:id="rId24"/>
    <p:sldId id="341" r:id="rId25"/>
    <p:sldId id="342" r:id="rId26"/>
    <p:sldId id="346" r:id="rId27"/>
    <p:sldId id="343" r:id="rId28"/>
    <p:sldId id="345" r:id="rId29"/>
    <p:sldId id="344" r:id="rId30"/>
    <p:sldId id="332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5" r:id="rId39"/>
    <p:sldId id="354" r:id="rId40"/>
    <p:sldId id="356" r:id="rId41"/>
    <p:sldId id="357" r:id="rId42"/>
    <p:sldId id="358" r:id="rId43"/>
    <p:sldId id="359" r:id="rId44"/>
    <p:sldId id="360" r:id="rId45"/>
    <p:sldId id="271" r:id="rId46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>
          <p15:clr>
            <a:srgbClr val="A4A3A4"/>
          </p15:clr>
        </p15:guide>
        <p15:guide id="2" pos="38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帐户" initials="M帐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1" autoAdjust="0"/>
    <p:restoredTop sz="90992" autoAdjust="0"/>
  </p:normalViewPr>
  <p:slideViewPr>
    <p:cSldViewPr snapToGrid="0">
      <p:cViewPr varScale="1">
        <p:scale>
          <a:sx n="63" d="100"/>
          <a:sy n="63" d="100"/>
        </p:scale>
        <p:origin x="624" y="32"/>
      </p:cViewPr>
      <p:guideLst>
        <p:guide orient="horz" pos="2088"/>
        <p:guide pos="38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2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03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1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06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74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5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340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686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90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34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712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895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77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444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009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71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270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35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72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859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292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877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8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309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18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979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104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332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099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84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605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96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424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96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0391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888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672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7786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2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73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774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416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84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86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2022/10/30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ncbi.nlm.nih.gov/gds/" TargetMode="Externa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gdownload.soe.ucsc.edu/goldenPath/hg19/bigZips/hg19.fa.gz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6540501" y="-1077383"/>
            <a:ext cx="2523067" cy="2527300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8775701" y="63499"/>
            <a:ext cx="245533" cy="245533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867400" y="908050"/>
            <a:ext cx="1701800" cy="1708151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7755468" y="954617"/>
            <a:ext cx="1041400" cy="104140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9093201" y="211667"/>
            <a:ext cx="508000" cy="503767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9783235" y="-1314450"/>
            <a:ext cx="2671233" cy="2675467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8720668" y="857250"/>
            <a:ext cx="2387600" cy="239395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10668001" y="2400301"/>
            <a:ext cx="952500" cy="952500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11188701" y="1437217"/>
            <a:ext cx="486833" cy="48683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9605435" y="3187701"/>
            <a:ext cx="846667" cy="848784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8568268" y="3752850"/>
            <a:ext cx="1354667" cy="1356784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10282768" y="3208867"/>
            <a:ext cx="287867" cy="287867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9275235" y="2988734"/>
            <a:ext cx="287867" cy="287867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8898468" y="3217334"/>
            <a:ext cx="503767" cy="505884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7827435" y="2459567"/>
            <a:ext cx="1346200" cy="1348317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7200901" y="2084917"/>
            <a:ext cx="740833" cy="742951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6756401" y="2726267"/>
            <a:ext cx="685800" cy="68580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6286501" y="2988734"/>
            <a:ext cx="186267" cy="186267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8115301" y="4756150"/>
            <a:ext cx="194733" cy="196851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8106835" y="5317067"/>
            <a:ext cx="194733" cy="198967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8072968" y="5685367"/>
            <a:ext cx="321733" cy="321733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7768168" y="6231467"/>
            <a:ext cx="139700" cy="141817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8030635" y="6720417"/>
            <a:ext cx="194733" cy="194733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8026401" y="6231467"/>
            <a:ext cx="351367" cy="349251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7929035" y="6483350"/>
            <a:ext cx="198967" cy="198967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7789335" y="5786967"/>
            <a:ext cx="444500" cy="444500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7882468" y="2209801"/>
            <a:ext cx="618067" cy="618067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8250768" y="4730750"/>
            <a:ext cx="829733" cy="831851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7603068" y="4552950"/>
            <a:ext cx="563033" cy="560917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7247468" y="4978401"/>
            <a:ext cx="766233" cy="7620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6692901" y="3153834"/>
            <a:ext cx="1422400" cy="1424517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34" name="Rectangle 41"/>
          <p:cNvSpPr>
            <a:spLocks noChangeArrowheads="1"/>
          </p:cNvSpPr>
          <p:nvPr/>
        </p:nvSpPr>
        <p:spPr bwMode="auto">
          <a:xfrm>
            <a:off x="470539" y="2227131"/>
            <a:ext cx="10727296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 lang="en-US" altLang="zh-CN" sz="8000" b="1" dirty="0" smtClean="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</a:rPr>
              <a:t>Chip-</a:t>
            </a:r>
            <a:r>
              <a:rPr lang="en-US" altLang="zh-CN" sz="8000" b="1" dirty="0" err="1" smtClean="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</a:rPr>
              <a:t>seq</a:t>
            </a:r>
            <a:r>
              <a:rPr lang="zh-CN" altLang="en-US" sz="8000" b="1" dirty="0" smtClean="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</a:rPr>
              <a:t>数据分析流程</a:t>
            </a:r>
            <a:endParaRPr kumimoji="0" lang="en-US" altLang="zh-CN" sz="8000" b="1" i="0" u="none" strike="noStrike" cap="none" normalizeH="0" baseline="0" dirty="0" smtClean="0">
              <a:ln>
                <a:noFill/>
              </a:ln>
              <a:solidFill>
                <a:srgbClr val="3A3A3A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3723" y="4730750"/>
            <a:ext cx="7053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2022/10/30  </a:t>
            </a:r>
            <a:r>
              <a:rPr lang="zh-CN" altLang="en-US" sz="2400" dirty="0" smtClean="0"/>
              <a:t>杨敏</a:t>
            </a:r>
            <a:endParaRPr lang="zh-CN" altLang="en-US" sz="2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1024" grpId="0" animBg="1"/>
      <p:bldP spid="1024" grpId="1" animBg="1"/>
      <p:bldP spid="1025" grpId="0" animBg="1"/>
      <p:bldP spid="1025" grpId="1" animBg="1"/>
      <p:bldP spid="1027" grpId="0" animBg="1"/>
      <p:bldP spid="1027" grpId="1" animBg="1"/>
      <p:bldP spid="1028" grpId="0" animBg="1"/>
      <p:bldP spid="1028" grpId="1" animBg="1"/>
      <p:bldP spid="1029" grpId="0" animBg="1"/>
      <p:bldP spid="1029" grpId="1" animBg="1"/>
      <p:bldP spid="1030" grpId="0" animBg="1"/>
      <p:bldP spid="103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7519670" y="3236133"/>
            <a:ext cx="137541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Management </a:t>
            </a: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247467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420" name="Rectangle 36"/>
          <p:cNvSpPr>
            <a:spLocks noChangeArrowheads="1"/>
          </p:cNvSpPr>
          <p:nvPr/>
        </p:nvSpPr>
        <p:spPr bwMode="auto">
          <a:xfrm>
            <a:off x="9976274" y="3236133"/>
            <a:ext cx="72517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Target</a:t>
            </a:r>
          </a:p>
        </p:txBody>
      </p:sp>
      <p:sp>
        <p:nvSpPr>
          <p:cNvPr id="16421" name="Rectangle 37"/>
          <p:cNvSpPr>
            <a:spLocks noChangeArrowheads="1"/>
          </p:cNvSpPr>
          <p:nvPr/>
        </p:nvSpPr>
        <p:spPr bwMode="auto">
          <a:xfrm>
            <a:off x="9376833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92731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4459" y="349194"/>
            <a:ext cx="19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数据下载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" y="1299890"/>
            <a:ext cx="3744192" cy="237279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1855" y="838225"/>
            <a:ext cx="1049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GEO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数据库：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https://www.ncbi.nlm.nih.gov/gds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/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? 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下载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chip-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seq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原始数据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35" y="1288042"/>
            <a:ext cx="4299701" cy="21356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0" r="25757"/>
          <a:stretch>
            <a:fillRect/>
          </a:stretch>
        </p:blipFill>
        <p:spPr>
          <a:xfrm>
            <a:off x="6688974" y="3445174"/>
            <a:ext cx="4607676" cy="11077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4" y="3672683"/>
            <a:ext cx="4083040" cy="1725795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>
            <a:off x="4738255" y="2540000"/>
            <a:ext cx="18380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9098204" y="3079909"/>
            <a:ext cx="0" cy="528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76" y="4842866"/>
            <a:ext cx="5049514" cy="1855314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 flipH="1">
            <a:off x="5421203" y="5589967"/>
            <a:ext cx="12709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9107213" y="4552896"/>
            <a:ext cx="0" cy="528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4" y="5398478"/>
            <a:ext cx="3554186" cy="1396080"/>
          </a:xfrm>
          <a:prstGeom prst="rect">
            <a:avLst/>
          </a:prstGeom>
        </p:spPr>
      </p:pic>
      <p:sp>
        <p:nvSpPr>
          <p:cNvPr id="5" name="右大括号 4"/>
          <p:cNvSpPr/>
          <p:nvPr/>
        </p:nvSpPr>
        <p:spPr>
          <a:xfrm>
            <a:off x="4442691" y="4618182"/>
            <a:ext cx="295564" cy="2079998"/>
          </a:xfrm>
          <a:prstGeom prst="righ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6412" grpId="0"/>
      <p:bldP spid="16419" grpId="0"/>
      <p:bldP spid="16420" grpId="0"/>
      <p:bldP spid="16421" grpId="0"/>
      <p:bldP spid="16425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7638950" y="3236133"/>
            <a:ext cx="1136850" cy="29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Management </a:t>
            </a: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5658477" y="3236133"/>
            <a:ext cx="877163" cy="29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Message </a:t>
            </a:r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3460429" y="3236133"/>
            <a:ext cx="963726" cy="29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Creative </a:t>
            </a: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247467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2897452" y="2109007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5022851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>
            <a:off x="71522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92731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5256" y="324849"/>
            <a:ext cx="5557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单末端测序和双末端测序区别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942" y="1413163"/>
            <a:ext cx="1053101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Single-Read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测序：首先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样本进行片段化处理形成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200-500bp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的片段，引物序列连接到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片段的一端，然后末端加上接头，将片段固定在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flow cell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上生成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簇，上机测序单端读取序列。</a:t>
            </a:r>
            <a:r>
              <a:rPr lang="zh-CN" altLang="en-US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该方式建库简单，操作步骤少，常用于小基因组、转录组、宏基因组测序</a:t>
            </a:r>
            <a:r>
              <a:rPr lang="zh-CN" altLang="en-US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2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Paired-end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测序：指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在构建待测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文库时在两端的接头上都加上测序引物结合位点，在第一轮测序完成后，去除第一轮测序的模板链，用对读测序模块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(Paired-End Module)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引导互补链在原位置再生和扩增，以达到第二轮测序所用的模板量，进行第二轮互补链的合成测序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6412" grpId="0"/>
      <p:bldP spid="16413" grpId="0"/>
      <p:bldP spid="16414" grpId="0"/>
      <p:bldP spid="16419" grpId="0"/>
      <p:bldP spid="16422" grpId="0" animBg="1"/>
      <p:bldP spid="16423" grpId="0" animBg="1"/>
      <p:bldP spid="16424" grpId="0" animBg="1"/>
      <p:bldP spid="16425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1" name="Rectangle 37"/>
          <p:cNvSpPr>
            <a:spLocks noChangeArrowheads="1"/>
          </p:cNvSpPr>
          <p:nvPr/>
        </p:nvSpPr>
        <p:spPr bwMode="auto">
          <a:xfrm>
            <a:off x="9376833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7868" y="411102"/>
            <a:ext cx="19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数据下载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8380" y="1016411"/>
            <a:ext cx="11642020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wget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下载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SRR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wget</a:t>
            </a: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–c 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https://</a:t>
            </a: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sra-pub-run-odp.s3.amazonaws.com/sra/SRR6260735/SRR6260735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或者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prefetch</a:t>
            </a: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SRR6260735</a:t>
            </a: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fastq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-dump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将数据转换成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fastq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fastq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-dump --</a:t>
            </a:r>
            <a:r>
              <a:rPr lang="en-US" altLang="zh-CN" sz="22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gzip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--</a:t>
            </a: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split-3 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-O ${</a:t>
            </a:r>
            <a:r>
              <a:rPr lang="en-US" altLang="zh-CN" sz="22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fqdir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 ${id</a:t>
            </a: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en-US" altLang="zh-CN" sz="2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##--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gzip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输出文件压缩成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gz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##--split-3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双末端数据拆分成两个文件输出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$file_1.fq.gz $file_2.fq.gz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#-O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输出路径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$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{id}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输入文件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sra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sra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数据是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SRA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数据库用于储存二代测序数据的原始数据的一种压缩格式，这种数据格式不能直接进行处理，需要转换成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fastq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才能进行质控以及去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adapt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等处理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相当于解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压缩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fastq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文件（简称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fq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文件）高通量测序得到的原始图像数据文件，经过碱基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识别分析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转化为原始测序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序列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称之为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raw data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raw reads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，结果以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fastq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（简称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fq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实例：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fastq</a:t>
            </a: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-dump --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gzip</a:t>
            </a: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-o </a:t>
            </a: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SRR6260735</a:t>
            </a:r>
          </a:p>
          <a:p>
            <a:endParaRPr lang="zh-CN" altLang="en-US" sz="22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10" y="5664833"/>
            <a:ext cx="3943553" cy="69853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6421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7519670" y="3236133"/>
            <a:ext cx="137541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Management </a:t>
            </a: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5603981" y="3236133"/>
            <a:ext cx="986155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Message </a:t>
            </a:r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3475884" y="3236133"/>
            <a:ext cx="932815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Creative </a:t>
            </a: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247467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420" name="Rectangle 36"/>
          <p:cNvSpPr>
            <a:spLocks noChangeArrowheads="1"/>
          </p:cNvSpPr>
          <p:nvPr/>
        </p:nvSpPr>
        <p:spPr bwMode="auto">
          <a:xfrm>
            <a:off x="9976274" y="3236133"/>
            <a:ext cx="72517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Target</a:t>
            </a:r>
          </a:p>
        </p:txBody>
      </p:sp>
      <p:sp>
        <p:nvSpPr>
          <p:cNvPr id="16421" name="Rectangle 37"/>
          <p:cNvSpPr>
            <a:spLocks noChangeArrowheads="1"/>
          </p:cNvSpPr>
          <p:nvPr/>
        </p:nvSpPr>
        <p:spPr bwMode="auto">
          <a:xfrm>
            <a:off x="9376833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2897452" y="2109007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5022851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>
            <a:off x="71522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92731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67968" y="340966"/>
            <a:ext cx="5855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参考基因组下载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084" y="1099409"/>
            <a:ext cx="936969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###UCSC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下载参考基因组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wget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–c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https://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hgdownload.soe.ucsc.edu/goldenPath/hg19/bigZips/hg19.fa.gz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解压文件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</a:p>
          <a:p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unzip</a:t>
            </a:r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*.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gz</a:t>
            </a:r>
            <a:endParaRPr lang="en-US" altLang="zh-CN" sz="20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samtools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构建索引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samtools </a:t>
            </a: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faidx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hg19.fa</a:t>
            </a:r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9" y="2376913"/>
            <a:ext cx="4951098" cy="18043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46" y="2224667"/>
            <a:ext cx="3794703" cy="22277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60" y="2272910"/>
            <a:ext cx="3454649" cy="222362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6412" grpId="0"/>
      <p:bldP spid="16413" grpId="0"/>
      <p:bldP spid="16414" grpId="0"/>
      <p:bldP spid="16419" grpId="0"/>
      <p:bldP spid="16420" grpId="0"/>
      <p:bldP spid="16421" grpId="0"/>
      <p:bldP spid="16422" grpId="0" animBg="1"/>
      <p:bldP spid="16423" grpId="0" animBg="1"/>
      <p:bldP spid="16424" grpId="0" animBg="1"/>
      <p:bldP spid="16425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7519670" y="3236133"/>
            <a:ext cx="137541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Management </a:t>
            </a: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5603981" y="3236133"/>
            <a:ext cx="986155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Message </a:t>
            </a:r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3475884" y="3236133"/>
            <a:ext cx="932815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Creative </a:t>
            </a: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247467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420" name="Rectangle 36"/>
          <p:cNvSpPr>
            <a:spLocks noChangeArrowheads="1"/>
          </p:cNvSpPr>
          <p:nvPr/>
        </p:nvSpPr>
        <p:spPr bwMode="auto">
          <a:xfrm>
            <a:off x="9976274" y="3236133"/>
            <a:ext cx="72517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Target</a:t>
            </a:r>
          </a:p>
        </p:txBody>
      </p:sp>
      <p:sp>
        <p:nvSpPr>
          <p:cNvPr id="16421" name="Rectangle 37"/>
          <p:cNvSpPr>
            <a:spLocks noChangeArrowheads="1"/>
          </p:cNvSpPr>
          <p:nvPr/>
        </p:nvSpPr>
        <p:spPr bwMode="auto">
          <a:xfrm>
            <a:off x="9376833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2897452" y="2109007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5022851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>
            <a:off x="71522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92731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141889" y="394034"/>
            <a:ext cx="107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Bowtie2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比对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5969" y="1212785"/>
            <a:ext cx="112822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Bowtie2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是一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个快速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、省内存的将短序列比对至模板基因组的工具。它尤其擅长于将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50~100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个核苷酸大小的短序列比对到基因组上。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cd path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hg19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为例。在当前目录下创建一个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hg19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的文件夹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mkdir</a:t>
            </a:r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./bowtie2index/hg19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bowtie2-build 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--threads 5 </a:t>
            </a:r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hg19.fa ./bowtie2index/hg19/hg19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#--threads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线程数，根据需求来，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核大约需要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30min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# hg19.fa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指定参考基因组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#./bowtie2index/hg19/hg19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索引的存储位置及名字，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索引构建完成后，生成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38" y="4053010"/>
            <a:ext cx="2226746" cy="2179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77099" y="6504472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Langmead</a:t>
            </a:r>
            <a:r>
              <a:rPr lang="en-US" altLang="zh-CN" sz="1400" dirty="0"/>
              <a:t> B </a:t>
            </a:r>
            <a:r>
              <a:rPr lang="en-US" altLang="zh-CN" sz="1400" dirty="0" err="1"/>
              <a:t>et,al</a:t>
            </a:r>
            <a:r>
              <a:rPr lang="en-US" altLang="zh-CN" sz="1400" dirty="0"/>
              <a:t>. Nat Methods. 2012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10.1038/nmeth.1923.</a:t>
            </a:r>
            <a:endParaRPr lang="zh-CN" altLang="en-US" sz="1400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16853" y="356431"/>
            <a:ext cx="5565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 smtClean="0">
                <a:solidFill>
                  <a:schemeClr val="bg1"/>
                </a:solidFill>
              </a:rPr>
              <a:t>03</a:t>
            </a:r>
            <a:endParaRPr lang="zh-CN" altLang="en-US" sz="26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36" y="1767633"/>
            <a:ext cx="3426100" cy="21054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6412" grpId="0"/>
      <p:bldP spid="16413" grpId="0"/>
      <p:bldP spid="16414" grpId="0"/>
      <p:bldP spid="16419" grpId="0"/>
      <p:bldP spid="16420" grpId="0"/>
      <p:bldP spid="16421" grpId="0"/>
      <p:bldP spid="16422" grpId="0" animBg="1"/>
      <p:bldP spid="16423" grpId="0" animBg="1"/>
      <p:bldP spid="16424" grpId="0" animBg="1"/>
      <p:bldP spid="16425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7519670" y="3236133"/>
            <a:ext cx="137541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Management </a:t>
            </a: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5603981" y="3236133"/>
            <a:ext cx="986155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Message </a:t>
            </a:r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3475884" y="3236133"/>
            <a:ext cx="932815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Creative </a:t>
            </a: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247467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420" name="Rectangle 36"/>
          <p:cNvSpPr>
            <a:spLocks noChangeArrowheads="1"/>
          </p:cNvSpPr>
          <p:nvPr/>
        </p:nvSpPr>
        <p:spPr bwMode="auto">
          <a:xfrm>
            <a:off x="9976274" y="3236133"/>
            <a:ext cx="72517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Target</a:t>
            </a:r>
          </a:p>
        </p:txBody>
      </p:sp>
      <p:sp>
        <p:nvSpPr>
          <p:cNvPr id="16421" name="Rectangle 37"/>
          <p:cNvSpPr>
            <a:spLocks noChangeArrowheads="1"/>
          </p:cNvSpPr>
          <p:nvPr/>
        </p:nvSpPr>
        <p:spPr bwMode="auto">
          <a:xfrm>
            <a:off x="9376833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2897452" y="2109007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5022851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>
            <a:off x="71522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92731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304" y="915498"/>
            <a:ext cx="952789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#usage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bowtie2 [options]* -x &lt;bt2-idx&gt; {-1 &lt;m1&gt; -2 &lt;m2&gt; | -U &lt;r&gt;} -S [&lt;hit&gt;]</a:t>
            </a:r>
          </a:p>
          <a:p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#PE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测序</a:t>
            </a: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bowtie2 -p 6 -q \</a:t>
            </a: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-x 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./bowtie2index/hg19/hg19 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-1 sample.R1.clean.fq.gz \</a:t>
            </a: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-2 sample.R2.clean.fq.gz \</a:t>
            </a: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-S 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sample.sam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#SE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测序</a:t>
            </a: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bowtie2 -p 6 -q \</a:t>
            </a: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-x 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./bowtie2index/hg19/hg19 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-U sample.R1.clean.fq.gz \</a:t>
            </a: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-S 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sample.sam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1487055" y="383382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Bowtie2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803" y="1895677"/>
            <a:ext cx="6356141" cy="358684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907703" y="6419993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Langmead</a:t>
            </a:r>
            <a:r>
              <a:rPr lang="en-US" altLang="zh-CN" sz="1400" dirty="0"/>
              <a:t> B </a:t>
            </a:r>
            <a:r>
              <a:rPr lang="en-US" altLang="zh-CN" sz="1400" dirty="0" err="1"/>
              <a:t>et,al</a:t>
            </a:r>
            <a:r>
              <a:rPr lang="en-US" altLang="zh-CN" sz="1400" dirty="0"/>
              <a:t>. Nat Methods. 2012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10.1038/nmeth.1923.</a:t>
            </a:r>
            <a:endParaRPr lang="zh-CN" altLang="en-US" sz="1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6412" grpId="0"/>
      <p:bldP spid="16413" grpId="0"/>
      <p:bldP spid="16414" grpId="0"/>
      <p:bldP spid="16419" grpId="0"/>
      <p:bldP spid="16420" grpId="0"/>
      <p:bldP spid="16421" grpId="0"/>
      <p:bldP spid="16422" grpId="0" animBg="1"/>
      <p:bldP spid="16423" grpId="0" animBg="1"/>
      <p:bldP spid="16424" grpId="0" animBg="1"/>
      <p:bldP spid="16425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2897452" y="2109007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5022851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>
            <a:off x="71522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92731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600" y="1166963"/>
            <a:ext cx="118133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file=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Fadu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#input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bowtie2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-p 100 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-x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.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/bowtie2index/hg19/hg19 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.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Fadu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/Fadu_In_clean_1.fq.gz 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./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Fadu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/Fadu_In_clean_2.fq.gz 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-S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.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Fadu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Input.sam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</a:p>
          <a:p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#treat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bowtie2 -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 100 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-x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.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/bowtie2index/hg19/hg19 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.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Fadu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/Fadu_IP_clean_1.fq.gz 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Fadu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/Fadu_IP_clean_2.fq.gz 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-S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.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Fadu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IP.sam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7868" y="396618"/>
            <a:ext cx="6474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Bowtie2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比对实例  以双末端数据为例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07703" y="6419993"/>
            <a:ext cx="5275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Langmead</a:t>
            </a:r>
            <a:r>
              <a:rPr lang="en-US" altLang="zh-CN" sz="1400" dirty="0"/>
              <a:t> B </a:t>
            </a:r>
            <a:r>
              <a:rPr lang="en-US" altLang="zh-CN" sz="1400" dirty="0" err="1"/>
              <a:t>et,al</a:t>
            </a:r>
            <a:r>
              <a:rPr lang="en-US" altLang="zh-CN" sz="1400" dirty="0"/>
              <a:t>. Nat Methods. 2012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10.1038/nmeth.1923.</a:t>
            </a:r>
            <a:endParaRPr lang="zh-CN" altLang="en-US" sz="1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6422" grpId="0" animBg="1"/>
      <p:bldP spid="16423" grpId="0" animBg="1"/>
      <p:bldP spid="16424" grpId="0" animBg="1"/>
      <p:bldP spid="16425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1478" y="340966"/>
            <a:ext cx="542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Bowtie2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比对结果处理：</a:t>
            </a: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samtools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1855" y="1193124"/>
            <a:ext cx="107001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###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基本使用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am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文件转换成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bam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 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view -@ 10 -b -S 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file.sam</a:t>
            </a: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  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file.bam</a:t>
            </a:r>
            <a:endParaRPr lang="en-US" altLang="zh-CN" sz="22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bam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文件进行排序。比对之后的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bam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文件是按照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fastq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文件的顺序把每条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read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定位到基因组的结果直接输出，没有识别比对位置的先后顺序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 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 -@ 10 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file.bam</a:t>
            </a: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-o 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file.sort.bam</a:t>
            </a:r>
            <a:endParaRPr lang="en-US" altLang="zh-CN" sz="22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对排序后的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bam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文件构建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索引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 </a:t>
            </a:r>
            <a:r>
              <a:rPr lang="en-US" altLang="zh-CN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index </a:t>
            </a:r>
            <a:r>
              <a:rPr lang="en-US" altLang="zh-CN" sz="2200" b="1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file.sort.bam</a:t>
            </a:r>
            <a:endParaRPr lang="en-US" altLang="zh-CN" sz="22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27274" y="6519446"/>
            <a:ext cx="526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Li H, 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et al.2009;doi:10.1093/bioinformatics/btp352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7868" y="411102"/>
            <a:ext cx="542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Bowtie2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比对结果处理：</a:t>
            </a: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samtools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5968" y="1137514"/>
            <a:ext cx="6411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samtools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view -h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file.sam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less -S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92" y="2101137"/>
            <a:ext cx="3232316" cy="19749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92" y="4035795"/>
            <a:ext cx="11824308" cy="393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44063" y="2439237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头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部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区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75200" y="2502662"/>
            <a:ext cx="3398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@HD 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排序信息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@SQ 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序列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及长度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@PG 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比对软件信息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51280" y="356870"/>
            <a:ext cx="542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Bowtie2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比对结果处理：</a:t>
            </a: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samtools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5968" y="1137514"/>
            <a:ext cx="6411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samtools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view -h </a:t>
            </a:r>
            <a:r>
              <a:rPr lang="en-US" altLang="zh-CN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file.sam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less -S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2" y="5278325"/>
            <a:ext cx="12002117" cy="9843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2134513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主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体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区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5" y="2140789"/>
            <a:ext cx="5321573" cy="14097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50" y="1176016"/>
            <a:ext cx="5086611" cy="31053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36510" y="4460912"/>
            <a:ext cx="497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https://www.jianshu.com/p/705330b383c3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7638950" y="3236133"/>
            <a:ext cx="1136850" cy="29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Management </a:t>
            </a: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5658477" y="3236133"/>
            <a:ext cx="877163" cy="29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Message </a:t>
            </a:r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3460429" y="3236133"/>
            <a:ext cx="963726" cy="29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Creative </a:t>
            </a: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247467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16420" name="Rectangle 36"/>
          <p:cNvSpPr>
            <a:spLocks noChangeArrowheads="1"/>
          </p:cNvSpPr>
          <p:nvPr/>
        </p:nvSpPr>
        <p:spPr bwMode="auto">
          <a:xfrm>
            <a:off x="9976274" y="3236133"/>
            <a:ext cx="72517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Target</a:t>
            </a:r>
          </a:p>
        </p:txBody>
      </p:sp>
      <p:sp>
        <p:nvSpPr>
          <p:cNvPr id="16421" name="Rectangle 37"/>
          <p:cNvSpPr>
            <a:spLocks noChangeArrowheads="1"/>
          </p:cNvSpPr>
          <p:nvPr/>
        </p:nvSpPr>
        <p:spPr bwMode="auto">
          <a:xfrm>
            <a:off x="9376833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2897452" y="2109007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5022851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>
            <a:off x="71522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92731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-72575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112415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341055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89576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1961" y="128532"/>
            <a:ext cx="587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Chip-</a:t>
            </a: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seq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实验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1855" y="1701069"/>
            <a:ext cx="106402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ChIP-seq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染色质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免疫共沉淀技术（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Chromatin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Immunoprecipitation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ChIP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）也称结合位点分析法，是研究体内蛋白质与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相互作用的有力工具，通常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用于转录因子结合位点或组蛋白特异性修饰位点的研究</a:t>
            </a:r>
            <a:r>
              <a:rPr lang="zh-CN" altLang="en-US" sz="2400" b="1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能够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高效地在全基因组范围内检测与组蛋白、转录因子等互作的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区段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6412" grpId="0"/>
      <p:bldP spid="16413" grpId="0"/>
      <p:bldP spid="16414" grpId="0"/>
      <p:bldP spid="16419" grpId="0"/>
      <p:bldP spid="16420" grpId="0"/>
      <p:bldP spid="16421" grpId="0"/>
      <p:bldP spid="16422" grpId="0" animBg="1"/>
      <p:bldP spid="16423" grpId="0" animBg="1"/>
      <p:bldP spid="16424" grpId="0" animBg="1"/>
      <p:bldP spid="16425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51280" y="356870"/>
            <a:ext cx="542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Bowtie2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比对结果处理：</a:t>
            </a: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samtools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6080" y="1137285"/>
            <a:ext cx="111912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am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文件：BAM就是SAM的二进制文件，具有更小的存储空间，并且许多下游分析工具使用的是BAM格式。</a:t>
            </a:r>
          </a:p>
          <a:p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0" y="2984173"/>
            <a:ext cx="4832598" cy="23242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764" y="2984173"/>
            <a:ext cx="3217509" cy="22810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93320" y="2225935"/>
            <a:ext cx="53783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view -h </a:t>
            </a: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file.sort.bam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| less -S</a:t>
            </a: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4198" y="2271193"/>
            <a:ext cx="48574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view -h </a:t>
            </a: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file.bam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| less –S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1478" y="405277"/>
            <a:ext cx="6147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Bowtie2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比对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实例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结果处理：</a:t>
            </a: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samtools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1855" y="1193124"/>
            <a:ext cx="10700195" cy="567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###input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组比对结果处理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file=Fadu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view -@ 10 -b -S ./$file/$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Input.sam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./$file/$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Input.bam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 -@ 10 ./$file/$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Input.bam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-o ./$file/$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Input.sort.bam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index ./$file/$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Input.sort.bam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###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treat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比对结果处理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view -@ 10 -b -S ./$file/$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IP.sam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./$file/$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IP.bam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 -@ 10 ./$file/$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IP.bam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-o ./$file/$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IP.sort.bam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samtools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index ./$file/$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IP.sort.bam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2842" y="2744993"/>
            <a:ext cx="11152494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picard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MarkDuplicates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\INPUT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=./$file/$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Input.sort.bam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OUTPUT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=./$file/$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Input_picard_.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sort.bam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METRICS_FILE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 ./$file/$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file'.Input_markDup1.metric' 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REMOVE_DUPLICATES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=true 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picard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MarkDuplicates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\INPUT=./$file/$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IP.sort.bam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\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OUTPUT=./$file/$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Ip_picard_.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sort.bam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\METRICS_FILE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 ./$file/$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file'.Ip_markDup1.metric'  \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REMOVE_DUPLICATES=true 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7968" y="302010"/>
            <a:ext cx="32576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picard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去除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PCR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重复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0084" y="924191"/>
            <a:ext cx="11649407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PCR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重复：来自一个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片段的两个拷贝，可能会锚定在两个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read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上，经过测序得到的这两条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read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就是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PCR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重复。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PCR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扩增次数过多的情况下，会导致一些序列持续扩增，而另一些序列扩增到一定程度后便不在进行，这叫做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偏好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性。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PCR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扩增循环数过多，会出现扩增偏差，影响置信度。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定义的重复序列是这样的：如果两条reads具有相同的长度而且比对到了基因组的同一位置，那么就认为这样的reads是由PCR扩增而来，就会被标记。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5092" y="6207124"/>
            <a:ext cx="1241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http://broadinstitute.github.io/picard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https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://gatk.broadinstitute.org/hc/en-us/articles/360037052812-MarkDuplicates-Picard-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0084" y="958191"/>
            <a:ext cx="10935854" cy="6231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#macs2 call peak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单端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macs2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callpeak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-t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ChIP.bam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-c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Control.bam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-f 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BAM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-g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-n test -B -q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0.01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双端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macs2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callpeak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-t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ChIP.bam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-c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Control.bam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-f </a:t>
            </a:r>
            <a:r>
              <a:rPr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BAMPE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-g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-n test -B -q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0.01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-f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指定输入文件的格式，如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BED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-c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对照组，可以接多个数据，空格分隔。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-t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实验组，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ChIP-seq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数据。可以接多个数据，空格分隔。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-n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输出文件名的前缀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-g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有效基因组大小。软件有几个默认值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2.7e9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1.87e9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9e7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1.2e8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--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outdir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输出结果的存储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路径 （可选项，不写的就是输出到当前路径）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-B/--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bdg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bedgraph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格式的文件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 -q FDR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阈值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默认为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0.05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；如果放宽阈值，获得更多的峰值，也会导致更宽的峰值。</a:t>
            </a:r>
          </a:p>
          <a:p>
            <a:pPr>
              <a:lnSpc>
                <a:spcPct val="150000"/>
              </a:lnSpc>
            </a:pP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4459" y="367250"/>
            <a:ext cx="592982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Macs2 call peak :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查找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DNA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结合位点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357811" y="901085"/>
            <a:ext cx="560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Y, Liu T, Meyer CA, et al. Model-based analysis of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ChIP-Seq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(MACS). 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Biol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2008;9(9):R137. doi:10.1186/gb-2008-9-9-r137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684" y="1152831"/>
            <a:ext cx="1093585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macs2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callpeak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-t ./$file/$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Ip_picard_.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sort.bam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 ./$file/$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Input_picard_.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sort.bam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 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BAMPE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-g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--keep-dup all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--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name ./$file/$file 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bdg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--broad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nomodel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extsize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200 -q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0.01</a:t>
            </a:r>
          </a:p>
          <a:p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nomodel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这个参数和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extsize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shift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是配套使用的，有这个参数才可以设置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extsize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shift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extsize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当设置了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nomodel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会用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extsize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这个参数从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5'-&gt;3'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方向扩展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reads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修复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fragments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。比如说你的转录因子结合范围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200bp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，就设置这个参数是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200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#--broad: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后缀的文件，默认不输出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###output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1.file_treat_pileup.bdg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2.file_control_lambda.bdg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3.file_peak.xls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4.file_peaks.broadPeak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5.file_peaks.gappedPeak</a:t>
            </a:r>
          </a:p>
          <a:p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4459" y="438430"/>
            <a:ext cx="760977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Macs2 call peak :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查找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结合位点  双末端实例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585527" y="6382327"/>
            <a:ext cx="560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Y, Liu T, Meyer CA, et al. Model-based analysis of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ChIP-Seq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(MACS). 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Biol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2008;9(9):R137. doi:10.1186/gb-2008-9-9-r137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4459" y="438430"/>
            <a:ext cx="64427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Macs2 call peak :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查找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结合位点 实例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0084" y="1117557"/>
            <a:ext cx="527931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Out put: </a:t>
            </a: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1.file_treat_pileup.bdg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2.file_control_lambda.bdg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50" y="1203681"/>
            <a:ext cx="2616334" cy="16193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198" y="2966007"/>
            <a:ext cx="120340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Bdg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文件：存放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区间的坐标轴信息和相关评分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(score)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的文件，主要用于存储稀疏，不连续的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bdg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文件采用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bedGraph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格式，可以</a:t>
            </a:r>
            <a:r>
              <a:rPr lang="zh-CN" altLang="en-US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导入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UCSC</a:t>
            </a:r>
            <a:r>
              <a:rPr lang="zh-CN" altLang="en-US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基因组浏览器或转换为更小的</a:t>
            </a:r>
            <a:r>
              <a:rPr lang="en-US" altLang="zh-CN" sz="2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bigWig</a:t>
            </a:r>
            <a:r>
              <a:rPr lang="zh-CN" altLang="en-US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两种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bdg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文件：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treat_pileup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control_lambda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bdg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文件适合导入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UCSC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IGV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进行谱图可视化，或者转换为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bigwig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格式再进行可视化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bdg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文件转换成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bw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bedGraphToBigWig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200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file.bdg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hg19.fa.fai file.bw</a:t>
            </a:r>
            <a:endParaRPr lang="en-US" altLang="zh-CN" sz="2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#hg19.fa.fai 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在下载参考基因组时，用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samtools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构建的索引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585527" y="6382327"/>
            <a:ext cx="560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Y, Liu T, Meyer CA, et al. Model-based analysis of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ChIP-Seq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(MACS). 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Biol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2008;9(9):R137. doi:10.1186/gb-2008-9-9-r137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4459" y="438430"/>
            <a:ext cx="64427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Macs2 call peak :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查找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DNA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结合位点 实例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5969" y="1302365"/>
            <a:ext cx="6910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Out put: 3.file_peak.xls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0" y="1923275"/>
            <a:ext cx="7258423" cy="4375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37236" y="2184587"/>
            <a:ext cx="3833091" cy="417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染色体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号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peak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起始位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peak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结束位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peak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区域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长度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peak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峰值的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高度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-log10(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pvalue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peak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的富集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倍数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-log10(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qvalue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Peak_name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85527" y="6382327"/>
            <a:ext cx="560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Y, Liu T, Meyer CA, et al. Model-based analysis of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ChIP-Seq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(MACS). 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Biol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2008;9(9):R137. doi:10.1186/gb-2008-9-9-r137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4459" y="438430"/>
            <a:ext cx="68739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Macs2 call peak :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查找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DNA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结合位点 实例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2817" y="1039563"/>
            <a:ext cx="392202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Out put: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4.file_peaks.broadPeak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38" y="1262919"/>
            <a:ext cx="7912507" cy="200670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0084" y="2776454"/>
            <a:ext cx="11877962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paek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染色体号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peak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起始位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peak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结束位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peak name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score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表示峰值在浏览器中显示的暗度（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0-1000).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理想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情况下，每个碱基扩散的平均信号值在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100-1000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之间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6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strand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+/-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表示链或者方向。如果是“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.”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则代表没有指定方向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signalValue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测量该地区的总体（通常是平均）浓缩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度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pValue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统计显着性的测量（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-log10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qValue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使用错误发现率（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-log10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）测量统计显着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性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10: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代表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peak,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macs2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的输出结果中为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peak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的中心，即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summit(peak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的最高峰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距离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peak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起始位置的距离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(.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narrowPeak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文件中才存在第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列）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85527" y="6382327"/>
            <a:ext cx="560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Y, Liu T, Meyer CA, et al. Model-based analysis of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ChIP-Seq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(MACS). 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Biol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2008;9(9):R137. doi:10.1186/gb-2008-9-9-r137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左大括号 3"/>
          <p:cNvSpPr/>
          <p:nvPr/>
        </p:nvSpPr>
        <p:spPr>
          <a:xfrm rot="5400000">
            <a:off x="1936866" y="988425"/>
            <a:ext cx="927886" cy="4364663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 rot="5400000">
            <a:off x="9200907" y="2374984"/>
            <a:ext cx="927886" cy="1450109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 rot="16200000">
            <a:off x="6366111" y="3440014"/>
            <a:ext cx="927886" cy="32055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4459" y="438430"/>
            <a:ext cx="68739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Macs2 call peak :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查找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DNA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结合位点 实例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4198" y="1041817"/>
            <a:ext cx="11490036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Out put: 5.file_peaks.gappedPeak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gapped_peaks: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用于描述非连续的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peak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区间，这里的非连续通常指的是在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peak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的区间内会包含多个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exon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区域，适用于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RNA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水平上的富集区域信息的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存储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7" y="3322431"/>
            <a:ext cx="11659199" cy="16320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8477" y="5506707"/>
            <a:ext cx="11799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thickStart,thickEnd: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转录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本中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CDS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的起始和终止位置，在存储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peak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信息时，通常的做法是将这两列的值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peakStart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peakEnd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的值设置成相同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的。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itemRgb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是一个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RGB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颜色值，比如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255,0,0,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如果没有对应的颜色信息，则用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来表示。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blockCount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peak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区间包含的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exon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个数。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blockSizes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：每个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exon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区间的长度，多个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exon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用逗号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连接。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blockStarts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：代表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每个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exon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区间在基因组上的起始位置，多个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exon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用逗号连接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3356" y="2352282"/>
            <a:ext cx="6022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file_peaks.broadPeak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的一致。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4459" y="438430"/>
            <a:ext cx="687399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Macs2 call peak :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查找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DNA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结合位点 实例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2508" y="1759128"/>
            <a:ext cx="1175789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macs2 </a:t>
            </a:r>
            <a:r>
              <a:rPr lang="en-US" altLang="zh-CN" sz="22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bdgcmp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-t ./$file/$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treat_pileup.bdg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-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 ./$file/$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200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control_lambda.bdg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-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 ./$file/$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file'.</a:t>
            </a:r>
            <a:r>
              <a:rPr lang="en-US" altLang="zh-CN" sz="2200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bdg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</a:t>
            </a:r>
            <a:r>
              <a:rPr lang="en-US" altLang="zh-CN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-m 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FE</a:t>
            </a:r>
          </a:p>
          <a:p>
            <a:pPr>
              <a:lnSpc>
                <a:spcPct val="150000"/>
              </a:lnSpc>
            </a:pPr>
            <a:endParaRPr lang="en-US" altLang="zh-CN" sz="22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#-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 FE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计算富集倍数降低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噪音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##output</a:t>
            </a:r>
          </a:p>
          <a:p>
            <a:pPr>
              <a:lnSpc>
                <a:spcPct val="150000"/>
              </a:lnSpc>
            </a:pP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file.bdg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585527" y="6216072"/>
            <a:ext cx="5606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Y, Liu T, Meyer CA, et al. Model-based analysis of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ChIP-Seq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(MACS). 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Biol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2008;9(9):R137. doi:10.1186/gb-2008-9-9-r137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2509" y="1207871"/>
            <a:ext cx="597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Macs2 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bdgcmp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对两个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bdg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文件比较去除噪音。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5603981" y="3236133"/>
            <a:ext cx="986155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Message </a:t>
            </a:r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3475884" y="3236133"/>
            <a:ext cx="932815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Creative </a:t>
            </a: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2897452" y="2109007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5022851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235256" y="324849"/>
            <a:ext cx="5759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Chip-</a:t>
            </a: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seq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数据分析的意义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820" y="1818214"/>
            <a:ext cx="3880246" cy="32226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4" y="1217923"/>
            <a:ext cx="5945079" cy="25906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" y="3949551"/>
            <a:ext cx="7404481" cy="2908449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5984240" y="553720"/>
            <a:ext cx="1702435" cy="1370330"/>
          </a:xfrm>
          <a:prstGeom prst="wedgeRectCallo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84240" y="672465"/>
            <a:ext cx="1763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IF: 33.883</a:t>
            </a:r>
          </a:p>
          <a:p>
            <a:r>
              <a:rPr lang="zh-CN" altLang="en-US"/>
              <a:t>Cited by: 31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6413" grpId="0"/>
      <p:bldP spid="16414" grpId="0"/>
      <p:bldP spid="16422" grpId="0" animBg="1"/>
      <p:bldP spid="16423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683" y="1129992"/>
            <a:ext cx="1093585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提取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文件的前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列生成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broadPeak.bed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awk '{print $1,$2,$3,$4,$5}' ./$file/$file'_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peaks.broadPeak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&gt; 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./$file/$file'_</a:t>
            </a:r>
            <a:r>
              <a:rPr lang="en-US" altLang="zh-CN" sz="2200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broadPeak.bed</a:t>
            </a:r>
            <a:r>
              <a:rPr lang="en-US" altLang="zh-CN" sz="2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‘</a:t>
            </a:r>
          </a:p>
          <a:p>
            <a:pPr>
              <a:lnSpc>
                <a:spcPct val="20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将文件中所有空格键替换成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tab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键。因为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bed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文件要用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tab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键做分隔符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sed -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's/ /\t/g' ./$file/$file'_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broadPeak.bed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</a:p>
          <a:p>
            <a:pPr>
              <a:lnSpc>
                <a:spcPct val="200000"/>
              </a:lnSpc>
            </a:pP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sed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's/@//g' ./$file/$file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'_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broadPeak.gff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' 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sed -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's/ /\t/g' ./$file/$file'_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broadPeak.gff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44459" y="438430"/>
            <a:ext cx="27206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Macs2 </a:t>
            </a: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callpeak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0919" y="672712"/>
            <a:ext cx="1164940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awk 'BEGIN{OFS=" "}{$5= "@"}{$6= $4}{$7 = "."}{$8 = "@"}{$9 = "@"}{print $1,$4,$5,$2,$3,$8,$7,$9,$6}' ./$file/$file'_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broadPeak.bed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&gt; </a:t>
            </a:r>
            <a:r>
              <a:rPr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./$file/$file'_</a:t>
            </a:r>
            <a:r>
              <a:rPr lang="en-US" altLang="zh-CN" sz="2000" dirty="0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broadPeak.gff</a:t>
            </a:r>
            <a:r>
              <a:rPr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‘</a:t>
            </a:r>
          </a:p>
          <a:p>
            <a:pPr>
              <a:lnSpc>
                <a:spcPct val="200000"/>
              </a:lnSpc>
            </a:pPr>
            <a:endParaRPr lang="en-US" altLang="zh-CN" sz="2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zh-CN" sz="2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zh-CN" sz="2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zh-CN" sz="2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sed -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's/@//g' ./$file/$file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'_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broadPeak.gff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' 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sed -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's/ /\t/g' ./$file/$file'_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broadPeak.gff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70407" y="261620"/>
            <a:ext cx="27206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Macs2 </a:t>
            </a: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callpeak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0" y="1733918"/>
            <a:ext cx="8706297" cy="36323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65672" y="2272838"/>
            <a:ext cx="2124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把第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列替换成空格；添加第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列，内容和第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列一致，第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列为“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列为空格。最后以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1 4 5 2 3 8 7 9 6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的列顺序输出表。为识别超级增强子做准备。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1478" y="387330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ROSE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识别超级增强子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882419"/>
            <a:ext cx="120442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file=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Fadu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 /home/ROSE/</a:t>
            </a: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寻找增强子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ROSE_main2.py</a:t>
            </a: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python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ROSE_main2.py -g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HG19 \</a:t>
            </a: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-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/path /$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file/$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broadPeak.gff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\ 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-c /path/$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file/$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Input_picard_.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sort.bam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\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-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/path/$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file/$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file'_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Ip_picard_.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sort.bam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  \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-o /path/$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file/rose-results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 \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-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 12500 -t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2000</a:t>
            </a:r>
          </a:p>
          <a:p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##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g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refseq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基因组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gff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MACS2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鉴定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得到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的富集区域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  CONTROL_BAM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control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样本的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bam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排序后的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bam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-o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文件目录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 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合并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两个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region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的最大距离，默认值为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12.5kb   -t 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排除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TSS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区域大小，排除与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TSS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前后某距离内的区域，以排除启动子偏差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175" y="438150"/>
            <a:ext cx="5732145" cy="162115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1478" y="438430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ROSE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识别超级增强子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128735"/>
            <a:ext cx="126738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增强子注释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ROSE_geneMapper.py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[options] -g [GENOME] -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[INPUT_ENHANCER_FILE]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实例：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python ROSE_geneMapper.py -g HG19 \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-I /path/$file/rose-results/$file'_broadPeak_SuperEnhancers.table.txt‘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python ROSE_geneMapper.py -g HG19 \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-I /path/$file/rose-results/$file'_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broadPeak_AllEnhancers.table.txt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8484" y="5351963"/>
            <a:ext cx="11529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解释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INPUT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ROSE_mian.py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生成的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enhancer table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g GENOME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genome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信息（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MM9,MM8,HG18,HG19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等）  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o OUT   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输出路径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可选参数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-l GENELIST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要过滤的基因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列表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1478" y="408795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ROSE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识别超级增强子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150" y="1669082"/>
            <a:ext cx="1782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结果：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5812" y="3302697"/>
            <a:ext cx="111424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*STITCHED_ENHANCER_REGION_MAP.txt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bamToGFF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计算后得到的拼接增强子密度文件，包含以下列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：拼接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增强子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，染色体，拼接增强子起始位置，拼接增强子末端位置，拼接数，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BAM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信号等级，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BAM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信号。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*_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AllEnhancers.table.txt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增强子列表，包含每个增强子的排名和是否为超级增强子，包含以下列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：增强子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，染色体，拼接增强子起始位点，拼接增强子末端，拼接数，拼接成分大小，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BAM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的信号，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BAM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的等级，是否为超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增强子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是就标记为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*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_SuperEnhancers.table.txt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超级增强子的排名，为*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_AllEnhancers.table.txt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文件的子集。包含以下列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：拼接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增强剂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，染色体，拼接增强子起始位点，拼接增强子末端，拼接数，缝合在一起的成分的大小，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RANKING_BAM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的信号，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RANKING_BAM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*_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Enhancers_withSuper.bed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可以加载到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UCSC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浏览器中可视化的增强子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bed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_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GENE_TO_ENHANCER.txt enhancer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重叠基因、附近基因以及最近的基因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列表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*_ENHANCER_TO_GENE.txt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以每个基因为列名的和其相关的增强子位置信息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列表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*_point.png 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曲棍图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731" y="1213440"/>
            <a:ext cx="4972306" cy="208925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1478" y="408795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ROSE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识别超级增强子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0084" y="1023933"/>
            <a:ext cx="11142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_GENE_TO_ENHANCER.txt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084" y="1493415"/>
            <a:ext cx="103747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拼接增强剂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，染色体，拼接增强子起始位点，拼接增强子末端，拼接数，缝合在一起的成分的大小，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RANKING_BAM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的信号，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RANKING_BAM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等级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4" y="2226957"/>
            <a:ext cx="10871200" cy="448816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1478" y="408795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ROSE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识别超级增强子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0084" y="1023933"/>
            <a:ext cx="11142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*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_ENHANCER_TO_GENE.txt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90" y="1543694"/>
            <a:ext cx="9324975" cy="498157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1478" y="408795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ROSE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识别超级增强子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0084" y="1023933"/>
            <a:ext cx="1114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曲棍图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05" y="1837055"/>
            <a:ext cx="4688840" cy="468884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657600" y="2235835"/>
            <a:ext cx="1782445" cy="400050"/>
            <a:chOff x="9222" y="2436"/>
            <a:chExt cx="2807" cy="63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633" y="2720"/>
              <a:ext cx="13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222" y="2436"/>
              <a:ext cx="159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TUBD1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 flipH="1">
            <a:off x="5187315" y="5332730"/>
            <a:ext cx="490855" cy="415290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45" y="774700"/>
            <a:ext cx="3340735" cy="55397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07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1478" y="408795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可视化</a:t>
            </a:r>
          </a:p>
        </p:txBody>
      </p:sp>
      <p:sp>
        <p:nvSpPr>
          <p:cNvPr id="9" name="矩形 8"/>
          <p:cNvSpPr/>
          <p:nvPr/>
        </p:nvSpPr>
        <p:spPr>
          <a:xfrm>
            <a:off x="637309" y="928556"/>
            <a:ext cx="10557164" cy="578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Bamcoverage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bamCoverage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--bam Fadu_IP_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picard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_.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sort.bam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-o Fadu_IP_picard_.sort.bam.bw </a:t>
            </a: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	        --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binSize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10 --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normalizeUsing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RPKM </a:t>
            </a: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  --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effectiveGenomeSize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2864785220 </a:t>
            </a: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      --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ignoreForNormalization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chrX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-b, --bam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： 输入的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bam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：输出的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bw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bs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, --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binSize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：分割的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bin 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size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；默认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50</a:t>
            </a: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</a:rPr>
              <a:t>normalizeUsing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：每个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bins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read counts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的校正单位，可以从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RPKM, CPM ,BPM, RPM, RPGC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en-US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选择</a:t>
            </a:r>
            <a:endParaRPr lang="en-US" alt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effectiveGenomeSize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GRCh37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hg19) 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2864785220; GRCh38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2913022398 </a:t>
            </a:r>
          </a:p>
          <a:p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--ignoreForNormalization 在计算归一化时应排除的染色体	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07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1478" y="408795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可视化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" y="1039563"/>
            <a:ext cx="12192000" cy="574002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7638950" y="3236133"/>
            <a:ext cx="1136850" cy="29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Management </a:t>
            </a: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5658477" y="3236133"/>
            <a:ext cx="877163" cy="29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Message </a:t>
            </a:r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3460429" y="3236133"/>
            <a:ext cx="963726" cy="29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Creative </a:t>
            </a: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247467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16420" name="Rectangle 36"/>
          <p:cNvSpPr>
            <a:spLocks noChangeArrowheads="1"/>
          </p:cNvSpPr>
          <p:nvPr/>
        </p:nvSpPr>
        <p:spPr bwMode="auto">
          <a:xfrm>
            <a:off x="9976274" y="3236133"/>
            <a:ext cx="72517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Target</a:t>
            </a:r>
          </a:p>
        </p:txBody>
      </p:sp>
      <p:sp>
        <p:nvSpPr>
          <p:cNvPr id="16421" name="Rectangle 37"/>
          <p:cNvSpPr>
            <a:spLocks noChangeArrowheads="1"/>
          </p:cNvSpPr>
          <p:nvPr/>
        </p:nvSpPr>
        <p:spPr bwMode="auto">
          <a:xfrm>
            <a:off x="9376833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2897452" y="2109007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5022851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>
            <a:off x="71522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92731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-72575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112415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341055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89576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1961" y="128532"/>
            <a:ext cx="587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Chip-</a:t>
            </a: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seq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实验顺序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48" y="1869730"/>
            <a:ext cx="5639090" cy="36387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51252" y="969461"/>
            <a:ext cx="693397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与蛋白质交联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：细胞通透性增强，甲醛溶剂使目的蛋白与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交联。细胞裂解提取核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染色体片段化处理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：使用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超声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破碎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进行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消化，取部分破碎产物解交联，凝胶电泳检测总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完整性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和片段化情况，超声破碎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产物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免疫沉淀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：用抗体去拉目的蛋白，连同目的蛋白结合的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一起下拉沉淀。孵育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后上磁力架，洗脱得到抗体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目的蛋白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-DNA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复合物。洗涤纯化去除非特异性结合的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片段；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解交联及纯化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：蛋白酶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K/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NaCl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处理，解除交联，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DNA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纯化回收；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测序数据分析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：建库、文库质检，上机测序，信息分析。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6412" grpId="0"/>
      <p:bldP spid="16413" grpId="0"/>
      <p:bldP spid="16414" grpId="0"/>
      <p:bldP spid="16419" grpId="0"/>
      <p:bldP spid="16420" grpId="0"/>
      <p:bldP spid="16421" grpId="0"/>
      <p:bldP spid="16422" grpId="0" animBg="1"/>
      <p:bldP spid="16423" grpId="0" animBg="1"/>
      <p:bldP spid="16424" grpId="0" animBg="1"/>
      <p:bldP spid="16425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07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1478" y="330864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可视化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6327" y="1330036"/>
            <a:ext cx="61883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computeMatrix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reference-point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 TP63.sort.bam.ym.bw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GLI2.sort.bam.ym.bw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RUNX1.sort.bam.ym.bw \</a:t>
            </a:r>
          </a:p>
          <a:p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 TP63-promoter2.bed TP63-enhancer2.bed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referencePoint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center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-a 3000 -b 3000 -out KYSE510_TP63_center.heatmap.gz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plotHeatmap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-m KYSE510_TP63_center.heatmap.gz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-out KYSE510_TP63_center.heatmap.pdf \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whatToShow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"plot,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heatmap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colorbar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76" y="0"/>
            <a:ext cx="4257684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08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1478" y="324849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下游分析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0084" y="1145309"/>
            <a:ext cx="11418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1.Peak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注释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方法一 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HOMER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annotatePeaks.pl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Fadu_broadPeak.bed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hg19 &gt; 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Fadu_broadPeak_ano.bed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6922"/>
            <a:ext cx="12192000" cy="367950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08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1478" y="36028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下游分析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0084" y="1145309"/>
            <a:ext cx="1141849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1.Peak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注释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方法二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包 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ChIPseeker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library(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devtools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library(TxDb.Hsapiens.UCSC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.hg19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.knownGene) 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library(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ChIPpeakAnno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library(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ChIPseeker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bedPeaksFile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 "RUNX1_peaks.xls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txdb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&lt;-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TxDb.Hsapiens.UCSC.hg19.knownGene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peak &lt;-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readPeakFile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bedPeaksFile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peak</a:t>
            </a:r>
          </a:p>
          <a:p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keepChr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 !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grepl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('_',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seqlevels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(peak))</a:t>
            </a:r>
          </a:p>
          <a:p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seqlevels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peak,pruning.mode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="coarse") &lt;-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seqlevels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(peak)[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keepChr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peakAnno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&lt;-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annotatePeak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(peak,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tssRegion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=c(-3000, 3000), 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TxDb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txdb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annoDb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="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org.Hs.eg.db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") </a:t>
            </a:r>
          </a:p>
          <a:p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plotAnnoPie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peakAnno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593" y="2325116"/>
            <a:ext cx="4537026" cy="191048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08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1478" y="30201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下游分析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0084" y="1145309"/>
            <a:ext cx="114184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1.Peak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注释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方法二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包 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ChIPseeker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library(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devtools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library(TxDb.Hsapiens.UCSC.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hg19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.knownGene) 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library(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ChIPpeakAnno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library(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ChIPseeker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bedPeaksFile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 "RUNX1_peaks.xls"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txdb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&lt;- TxDb.Hsapiens.UCSC.hg19.knownGene</a:t>
            </a: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peak &lt;- 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readPeakFile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bedPeaksFile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</a:p>
          <a:p>
            <a:r>
              <a:rPr lang="en-US" altLang="zh-CN" sz="2200" dirty="0" err="1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peakHeatmap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(peak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weightCol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=5, 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TxDb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txdb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upstream=3000, downstream=3000, </a:t>
            </a:r>
          </a:p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color=rainbow(length(peak</a:t>
            </a:r>
            <a:r>
              <a:rPr lang="en-US" altLang="zh-CN" sz="22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)))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24" y="1408248"/>
            <a:ext cx="5185064" cy="478677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08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1478" y="37813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下游分析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1855" y="1348509"/>
            <a:ext cx="11418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2.Motif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分析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工具：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bedtools;FIMO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:(1)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file_peak.broadPeak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或者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file_peak.narrowPeak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(2)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参考基因组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(3)MEME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格式的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motif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矩阵（从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JASPAR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获取）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通路富集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挑选感兴趣的基因，运用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包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clusterprofiler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进行通路富集或功能注释。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6540501" y="-1077383"/>
            <a:ext cx="2523067" cy="2527300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8775701" y="63499"/>
            <a:ext cx="245533" cy="245533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867400" y="908050"/>
            <a:ext cx="1701800" cy="1708151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7755468" y="954617"/>
            <a:ext cx="1041400" cy="104140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9093201" y="211667"/>
            <a:ext cx="508000" cy="503767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9783235" y="-1314450"/>
            <a:ext cx="2671233" cy="2675467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8720668" y="857250"/>
            <a:ext cx="2387600" cy="239395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10668001" y="2400301"/>
            <a:ext cx="952500" cy="952500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11188701" y="1437217"/>
            <a:ext cx="486833" cy="48683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8072968" y="5685367"/>
            <a:ext cx="321733" cy="321733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7768168" y="6231467"/>
            <a:ext cx="139700" cy="141817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8030635" y="6720417"/>
            <a:ext cx="194733" cy="194733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8026401" y="6231467"/>
            <a:ext cx="351367" cy="349251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7929035" y="6483350"/>
            <a:ext cx="198967" cy="198967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7789335" y="5786967"/>
            <a:ext cx="444500" cy="444500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7247468" y="4978401"/>
            <a:ext cx="766233" cy="7620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45283" y="1591839"/>
            <a:ext cx="493702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Chip-</a:t>
            </a:r>
            <a:r>
              <a:rPr lang="en-US" altLang="zh-CN" sz="28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seq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简要介绍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Chip-</a:t>
            </a:r>
            <a:r>
              <a:rPr lang="en-US" altLang="zh-CN" sz="28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seq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数据处理流程分享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5955145" y="2289413"/>
            <a:ext cx="553104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GEO chip-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seq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数据下载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Bowtie2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将数据和参考基因组比对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Picard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去除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PCR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重复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Macs2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callpeak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寻找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peak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区域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ROSE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识别增强子、超级增强子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Chip-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seq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结果可视化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Chip-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seq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结果下游分析简要概括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5194298" y="2459567"/>
            <a:ext cx="378691" cy="27432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140677"/>
            <a:ext cx="2823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endParaRPr lang="zh-CN" altLang="en-US" sz="6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-2897" r="10213"/>
          <a:stretch>
            <a:fillRect/>
          </a:stretch>
        </p:blipFill>
        <p:spPr>
          <a:xfrm>
            <a:off x="0" y="4699635"/>
            <a:ext cx="5102225" cy="2030095"/>
          </a:xfrm>
          <a:prstGeom prst="rect">
            <a:avLst/>
          </a:prstGeom>
        </p:spPr>
      </p:pic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45</a:t>
            </a:fld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1024" grpId="0" animBg="1"/>
      <p:bldP spid="1024" grpId="1" animBg="1"/>
      <p:bldP spid="1029" grpId="0" animBg="1"/>
      <p:bldP spid="102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7519670" y="3236133"/>
            <a:ext cx="137541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Management </a:t>
            </a: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5603981" y="3236133"/>
            <a:ext cx="986155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Message </a:t>
            </a:r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3475884" y="3236133"/>
            <a:ext cx="932815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zh-CN" sz="1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Creative </a:t>
            </a: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247467" y="3689099"/>
            <a:ext cx="191981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065" dirty="0">
                <a:solidFill>
                  <a:schemeClr val="bg1"/>
                </a:solidFill>
              </a:rPr>
              <a:t>We have many PowerPoint </a:t>
            </a:r>
            <a:r>
              <a:rPr lang="zh-CN" altLang="en-US" sz="1065" dirty="0">
                <a:solidFill>
                  <a:schemeClr val="bg1"/>
                </a:solidFill>
              </a:rPr>
              <a:t>templates</a:t>
            </a:r>
            <a:r>
              <a:rPr lang="en-US" altLang="zh-CN" sz="1065" dirty="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1065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2897452" y="2109007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5022851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>
            <a:off x="71522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9273117" y="2448733"/>
            <a:ext cx="0" cy="1824567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235256" y="324849"/>
            <a:ext cx="468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Chip-</a:t>
            </a: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seq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数据处理过程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0084" y="1686805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下载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Chip-seq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原始数据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下载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人类参考基因组并建立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index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使用bowtie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比对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fastq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文件中相邻的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read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之间无位置关系。在建库和测序后，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read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完全被打乱。把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read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和参考基因组比较，把每一条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read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在参考基因组上进行定位，然后按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fastq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的顺序排好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PCR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去重复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MACS获得Chip-seq富集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区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IGV工具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可视化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ROSE筛选super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-enhancer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1" y="553489"/>
            <a:ext cx="5520266" cy="60263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16412" grpId="0"/>
      <p:bldP spid="16413" grpId="0"/>
      <p:bldP spid="16414" grpId="0"/>
      <p:bldP spid="16419" grpId="0"/>
      <p:bldP spid="16422" grpId="0" animBg="1"/>
      <p:bldP spid="16423" grpId="0" animBg="1"/>
      <p:bldP spid="16424" grpId="0" animBg="1"/>
      <p:bldP spid="16425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1478" y="340966"/>
            <a:ext cx="37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软件介绍及安装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0084" y="882419"/>
            <a:ext cx="10420971" cy="627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#wget -c https://mirrors.tuna.tsinghua.edu.cn/anaconda/miniconda/Miniconda3-latest-Linux-x86_64.sh</a:t>
            </a: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bash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Miniconda3-latest-Linux-x86_64.sh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sra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fastq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-dump</a:t>
            </a:r>
          </a:p>
          <a:p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conda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install -y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sra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-tools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#bowtie2</a:t>
            </a:r>
          </a:p>
          <a:p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conda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install -c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bioconda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bowtie2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samtools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sv-SE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conda install -c bioconda samtools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picard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conda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install -c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bioconda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picard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#macs2</a:t>
            </a:r>
          </a:p>
          <a:p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conda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install -c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bioconda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macs2</a:t>
            </a: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deeptools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conda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install -c 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bioconda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deeptools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7558831" y="6198578"/>
            <a:ext cx="552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https://anaconda.org/</a:t>
            </a:r>
            <a:r>
              <a:rPr lang="zh-CN" altLang="en-US" dirty="0" smtClean="0"/>
              <a:t>bioconda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0" y="2479040"/>
            <a:ext cx="6089650" cy="354012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1478" y="378132"/>
            <a:ext cx="37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软件介绍及安装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0084" y="1039563"/>
            <a:ext cx="10420971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sra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-tools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Sratools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NCBI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官方提供，用于操作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SRA (reads and reference alignments)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数据的工具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集合。一般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常用于下载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SRA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文件，从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SRA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文件中提取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fastq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文件，查看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SRA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文件信息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#bowtie2  IF: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47.990 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DOI: 10.1038/nmeth.1923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Bowtie2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是一个快速、省内存的将短序列比对至模板基因组的工具。它尤其擅长于将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50~100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个核苷酸大小的短序列比对到基因组上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samtools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IF: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6.931 doi:10.1093/bioinformatics/btp352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SAMtools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实现了用于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SAM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格式的后处理对齐的各种实用程序，例如索引、变体调用方和对齐查看器，从而提供了用于处理读取对齐的通用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工具。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sam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格式是一种序列比对之后输出格式。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1478" y="350237"/>
            <a:ext cx="37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软件介绍及安装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2400" y="845160"/>
            <a:ext cx="11877963" cy="678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picard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http://broadinstitute.github.io/picard/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此工具在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BAM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或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SAM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文件中查找并标记重复读取，其中重复读取被定义为源自单个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DNA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片段。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Mark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重复工具的工作原理是比较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SAM/BAM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文件中读取和读取对的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个素数位置的序列。提供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BARCODE_TAG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选项，便于使用分子条形码进行重复标记。收集重复读取后，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该工具使用一种算法来区分主要读取和重复读取，该算法按其基本质量分数的总和对读取进行排名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#macs2 IF: 17.906  DOI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10.1186/gb-2008-9-9-r137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MACS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根据经验对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ChIP-Seq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标签的偏移大小进行建模，并使用它来提高预测结合位点的空间分辨率。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MACS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还使用动态泊松分布来有效地捕获基因组中的局部偏差，从而实现更可靠的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预测。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deeptools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IF 19.160 DOI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10.1093/</a:t>
            </a:r>
            <a:r>
              <a:rPr lang="en-US" altLang="zh-CN" sz="20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nar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/gku365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deepTools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是一套基于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开发的工具，适用于有效处理分析高通量测序数据，可用于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ChIP-seq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, RNA-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seq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或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MNase-seq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1144459" y="139859"/>
            <a:ext cx="247019" cy="24352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-141687" y="324849"/>
            <a:ext cx="351771" cy="347863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210084" y="553489"/>
            <a:ext cx="351771" cy="34786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6" name="Oval 5"/>
          <p:cNvSpPr>
            <a:spLocks noChangeArrowheads="1"/>
          </p:cNvSpPr>
          <p:nvPr/>
        </p:nvSpPr>
        <p:spPr bwMode="auto">
          <a:xfrm>
            <a:off x="448380" y="302010"/>
            <a:ext cx="611192" cy="601133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35893" y="438430"/>
            <a:ext cx="441189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135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35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1478" y="428307"/>
            <a:ext cx="379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软件介绍及安装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6845" y="553695"/>
            <a:ext cx="11877963" cy="4939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#ROSE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#ROSE  python3.7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版本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wget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https://bitbucket.org/young_computation/rose/get/1a9bb86b5464.zip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unzip 1a9bb86b5464.zip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ROSE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RANK ORDERING OF SUPER-ENHANCERS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）是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麻省理工学院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Richard A. Young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实验室开发的一种通过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bam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文件及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gff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文件寻找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enhancer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及其相关基因的工具，此工具由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编写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首先识别增强子区域，然后对增强子进行合并，定义一个阈值，将距离小于该阈值的增强子进行合并，最后比较合并后的增强子区域内的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reads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分布情况来识别超级增强子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85" y="4389755"/>
            <a:ext cx="4223385" cy="236728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FhN2ZjNjRlM2RhM2E0MjQ4OTViZjgzODNkZDFlYWQifQ=="/>
  <p:tag name="KSO_WPP_MARK_KEY" val="3e9f0b2e-9037-4015-9f82-a621aaebc91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4392</Words>
  <Application>Microsoft Office PowerPoint</Application>
  <PresentationFormat>宽屏</PresentationFormat>
  <Paragraphs>555</Paragraphs>
  <Slides>45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宋体</vt:lpstr>
      <vt:lpstr>微软雅黑</vt:lpstr>
      <vt:lpstr>Arial</vt:lpstr>
      <vt:lpstr>Calibri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Ymm</dc:creator>
  <cp:lastModifiedBy>Microsoft 帐户</cp:lastModifiedBy>
  <cp:revision>314</cp:revision>
  <dcterms:created xsi:type="dcterms:W3CDTF">2019-06-19T02:08:00Z</dcterms:created>
  <dcterms:modified xsi:type="dcterms:W3CDTF">2022-10-30T02:33:11Z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AB5CC1559FB14647A22019D27D83CE43</vt:lpwstr>
  </property>
</Properties>
</file>